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4" d="100"/>
          <a:sy n="74"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6AFF4C-E128-4E15-9D06-BEE61730C2E5}" type="datetimeFigureOut">
              <a:rPr lang="fa-IR" smtClean="0"/>
              <a:t>03/08/1437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6115517-6660-4A19-AFB1-F1115CE66010}" type="slidenum">
              <a:rPr lang="fa-IR" smtClean="0"/>
              <a:t>‹#›</a:t>
            </a:fld>
            <a:endParaRPr lang="fa-IR"/>
          </a:p>
        </p:txBody>
      </p:sp>
    </p:spTree>
    <p:extLst>
      <p:ext uri="{BB962C8B-B14F-4D97-AF65-F5344CB8AC3E}">
        <p14:creationId xmlns:p14="http://schemas.microsoft.com/office/powerpoint/2010/main" val="1161910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6AFF4C-E128-4E15-9D06-BEE61730C2E5}" type="datetimeFigureOut">
              <a:rPr lang="fa-IR" smtClean="0"/>
              <a:t>03/08/1437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6115517-6660-4A19-AFB1-F1115CE66010}" type="slidenum">
              <a:rPr lang="fa-IR" smtClean="0"/>
              <a:t>‹#›</a:t>
            </a:fld>
            <a:endParaRPr lang="fa-IR"/>
          </a:p>
        </p:txBody>
      </p:sp>
    </p:spTree>
    <p:extLst>
      <p:ext uri="{BB962C8B-B14F-4D97-AF65-F5344CB8AC3E}">
        <p14:creationId xmlns:p14="http://schemas.microsoft.com/office/powerpoint/2010/main" val="162275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6AFF4C-E128-4E15-9D06-BEE61730C2E5}" type="datetimeFigureOut">
              <a:rPr lang="fa-IR" smtClean="0"/>
              <a:t>03/08/1437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6115517-6660-4A19-AFB1-F1115CE66010}" type="slidenum">
              <a:rPr lang="fa-IR" smtClean="0"/>
              <a:t>‹#›</a:t>
            </a:fld>
            <a:endParaRPr lang="fa-IR"/>
          </a:p>
        </p:txBody>
      </p:sp>
    </p:spTree>
    <p:extLst>
      <p:ext uri="{BB962C8B-B14F-4D97-AF65-F5344CB8AC3E}">
        <p14:creationId xmlns:p14="http://schemas.microsoft.com/office/powerpoint/2010/main" val="954868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6AFF4C-E128-4E15-9D06-BEE61730C2E5}" type="datetimeFigureOut">
              <a:rPr lang="fa-IR" smtClean="0"/>
              <a:t>03/08/1437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6115517-6660-4A19-AFB1-F1115CE66010}" type="slidenum">
              <a:rPr lang="fa-IR" smtClean="0"/>
              <a:t>‹#›</a:t>
            </a:fld>
            <a:endParaRPr lang="fa-IR"/>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597628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6AFF4C-E128-4E15-9D06-BEE61730C2E5}" type="datetimeFigureOut">
              <a:rPr lang="fa-IR" smtClean="0"/>
              <a:t>03/08/1437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6115517-6660-4A19-AFB1-F1115CE66010}" type="slidenum">
              <a:rPr lang="fa-IR" smtClean="0"/>
              <a:t>‹#›</a:t>
            </a:fld>
            <a:endParaRPr lang="fa-IR"/>
          </a:p>
        </p:txBody>
      </p:sp>
    </p:spTree>
    <p:extLst>
      <p:ext uri="{BB962C8B-B14F-4D97-AF65-F5344CB8AC3E}">
        <p14:creationId xmlns:p14="http://schemas.microsoft.com/office/powerpoint/2010/main" val="4168183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6AFF4C-E128-4E15-9D06-BEE61730C2E5}" type="datetimeFigureOut">
              <a:rPr lang="fa-IR" smtClean="0"/>
              <a:t>03/08/1437</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6115517-6660-4A19-AFB1-F1115CE66010}" type="slidenum">
              <a:rPr lang="fa-IR" smtClean="0"/>
              <a:t>‹#›</a:t>
            </a:fld>
            <a:endParaRPr lang="fa-IR"/>
          </a:p>
        </p:txBody>
      </p:sp>
    </p:spTree>
    <p:extLst>
      <p:ext uri="{BB962C8B-B14F-4D97-AF65-F5344CB8AC3E}">
        <p14:creationId xmlns:p14="http://schemas.microsoft.com/office/powerpoint/2010/main" val="329407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96AFF4C-E128-4E15-9D06-BEE61730C2E5}" type="datetimeFigureOut">
              <a:rPr lang="fa-IR" smtClean="0"/>
              <a:t>03/08/1437</a:t>
            </a:fld>
            <a:endParaRPr lang="fa-IR"/>
          </a:p>
        </p:txBody>
      </p:sp>
      <p:sp>
        <p:nvSpPr>
          <p:cNvPr id="4"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6115517-6660-4A19-AFB1-F1115CE66010}" type="slidenum">
              <a:rPr lang="fa-IR" smtClean="0"/>
              <a:t>‹#›</a:t>
            </a:fld>
            <a:endParaRPr lang="fa-IR"/>
          </a:p>
        </p:txBody>
      </p:sp>
    </p:spTree>
    <p:extLst>
      <p:ext uri="{BB962C8B-B14F-4D97-AF65-F5344CB8AC3E}">
        <p14:creationId xmlns:p14="http://schemas.microsoft.com/office/powerpoint/2010/main" val="4191916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6AFF4C-E128-4E15-9D06-BEE61730C2E5}" type="datetimeFigureOut">
              <a:rPr lang="fa-IR" smtClean="0"/>
              <a:t>03/08/1437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6115517-6660-4A19-AFB1-F1115CE66010}" type="slidenum">
              <a:rPr lang="fa-IR" smtClean="0"/>
              <a:t>‹#›</a:t>
            </a:fld>
            <a:endParaRPr lang="fa-IR"/>
          </a:p>
        </p:txBody>
      </p:sp>
    </p:spTree>
    <p:extLst>
      <p:ext uri="{BB962C8B-B14F-4D97-AF65-F5344CB8AC3E}">
        <p14:creationId xmlns:p14="http://schemas.microsoft.com/office/powerpoint/2010/main" val="1528622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6AFF4C-E128-4E15-9D06-BEE61730C2E5}" type="datetimeFigureOut">
              <a:rPr lang="fa-IR" smtClean="0"/>
              <a:t>03/08/1437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6115517-6660-4A19-AFB1-F1115CE66010}" type="slidenum">
              <a:rPr lang="fa-IR" smtClean="0"/>
              <a:t>‹#›</a:t>
            </a:fld>
            <a:endParaRPr lang="fa-IR"/>
          </a:p>
        </p:txBody>
      </p:sp>
    </p:spTree>
    <p:extLst>
      <p:ext uri="{BB962C8B-B14F-4D97-AF65-F5344CB8AC3E}">
        <p14:creationId xmlns:p14="http://schemas.microsoft.com/office/powerpoint/2010/main" val="2596459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6AFF4C-E128-4E15-9D06-BEE61730C2E5}" type="datetimeFigureOut">
              <a:rPr lang="fa-IR" smtClean="0"/>
              <a:t>03/08/1437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6115517-6660-4A19-AFB1-F1115CE66010}" type="slidenum">
              <a:rPr lang="fa-IR" smtClean="0"/>
              <a:t>‹#›</a:t>
            </a:fld>
            <a:endParaRPr lang="fa-IR"/>
          </a:p>
        </p:txBody>
      </p:sp>
    </p:spTree>
    <p:extLst>
      <p:ext uri="{BB962C8B-B14F-4D97-AF65-F5344CB8AC3E}">
        <p14:creationId xmlns:p14="http://schemas.microsoft.com/office/powerpoint/2010/main" val="157332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6AFF4C-E128-4E15-9D06-BEE61730C2E5}" type="datetimeFigureOut">
              <a:rPr lang="fa-IR" smtClean="0"/>
              <a:t>03/08/1437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6115517-6660-4A19-AFB1-F1115CE66010}" type="slidenum">
              <a:rPr lang="fa-IR" smtClean="0"/>
              <a:t>‹#›</a:t>
            </a:fld>
            <a:endParaRPr lang="fa-IR"/>
          </a:p>
        </p:txBody>
      </p:sp>
    </p:spTree>
    <p:extLst>
      <p:ext uri="{BB962C8B-B14F-4D97-AF65-F5344CB8AC3E}">
        <p14:creationId xmlns:p14="http://schemas.microsoft.com/office/powerpoint/2010/main" val="155213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6AFF4C-E128-4E15-9D06-BEE61730C2E5}" type="datetimeFigureOut">
              <a:rPr lang="fa-IR" smtClean="0"/>
              <a:t>03/08/1437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6115517-6660-4A19-AFB1-F1115CE66010}" type="slidenum">
              <a:rPr lang="fa-IR" smtClean="0"/>
              <a:t>‹#›</a:t>
            </a:fld>
            <a:endParaRPr lang="fa-IR"/>
          </a:p>
        </p:txBody>
      </p:sp>
    </p:spTree>
    <p:extLst>
      <p:ext uri="{BB962C8B-B14F-4D97-AF65-F5344CB8AC3E}">
        <p14:creationId xmlns:p14="http://schemas.microsoft.com/office/powerpoint/2010/main" val="4497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6AFF4C-E128-4E15-9D06-BEE61730C2E5}" type="datetimeFigureOut">
              <a:rPr lang="fa-IR" smtClean="0"/>
              <a:t>03/08/1437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6115517-6660-4A19-AFB1-F1115CE66010}" type="slidenum">
              <a:rPr lang="fa-IR" smtClean="0"/>
              <a:t>‹#›</a:t>
            </a:fld>
            <a:endParaRPr lang="fa-IR"/>
          </a:p>
        </p:txBody>
      </p:sp>
    </p:spTree>
    <p:extLst>
      <p:ext uri="{BB962C8B-B14F-4D97-AF65-F5344CB8AC3E}">
        <p14:creationId xmlns:p14="http://schemas.microsoft.com/office/powerpoint/2010/main" val="301092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96AFF4C-E128-4E15-9D06-BEE61730C2E5}" type="datetimeFigureOut">
              <a:rPr lang="fa-IR" smtClean="0"/>
              <a:t>03/08/1437</a:t>
            </a:fld>
            <a:endParaRPr lang="fa-IR"/>
          </a:p>
        </p:txBody>
      </p:sp>
      <p:sp>
        <p:nvSpPr>
          <p:cNvPr id="5" name="Footer Placeholder 3"/>
          <p:cNvSpPr>
            <a:spLocks noGrp="1"/>
          </p:cNvSpPr>
          <p:nvPr>
            <p:ph type="ftr" sz="quarter" idx="11"/>
          </p:nvPr>
        </p:nvSpPr>
        <p:spPr/>
        <p:txBody>
          <a:bodyPr/>
          <a:lstStyle/>
          <a:p>
            <a:endParaRPr lang="fa-IR"/>
          </a:p>
        </p:txBody>
      </p:sp>
      <p:sp>
        <p:nvSpPr>
          <p:cNvPr id="6" name="Slide Number Placeholder 4"/>
          <p:cNvSpPr>
            <a:spLocks noGrp="1"/>
          </p:cNvSpPr>
          <p:nvPr>
            <p:ph type="sldNum" sz="quarter" idx="12"/>
          </p:nvPr>
        </p:nvSpPr>
        <p:spPr/>
        <p:txBody>
          <a:bodyPr/>
          <a:lstStyle/>
          <a:p>
            <a:fld id="{76115517-6660-4A19-AFB1-F1115CE66010}" type="slidenum">
              <a:rPr lang="fa-IR" smtClean="0"/>
              <a:t>‹#›</a:t>
            </a:fld>
            <a:endParaRPr lang="fa-IR"/>
          </a:p>
        </p:txBody>
      </p:sp>
    </p:spTree>
    <p:extLst>
      <p:ext uri="{BB962C8B-B14F-4D97-AF65-F5344CB8AC3E}">
        <p14:creationId xmlns:p14="http://schemas.microsoft.com/office/powerpoint/2010/main" val="186042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96AFF4C-E128-4E15-9D06-BEE61730C2E5}" type="datetimeFigureOut">
              <a:rPr lang="fa-IR" smtClean="0"/>
              <a:t>03/08/1437</a:t>
            </a:fld>
            <a:endParaRPr lang="fa-IR"/>
          </a:p>
        </p:txBody>
      </p:sp>
      <p:sp>
        <p:nvSpPr>
          <p:cNvPr id="5" name="Footer Placeholder 2"/>
          <p:cNvSpPr>
            <a:spLocks noGrp="1"/>
          </p:cNvSpPr>
          <p:nvPr>
            <p:ph type="ftr" sz="quarter" idx="11"/>
          </p:nvPr>
        </p:nvSpPr>
        <p:spPr/>
        <p:txBody>
          <a:bodyPr/>
          <a:lstStyle/>
          <a:p>
            <a:endParaRPr lang="fa-IR"/>
          </a:p>
        </p:txBody>
      </p:sp>
      <p:sp>
        <p:nvSpPr>
          <p:cNvPr id="6" name="Slide Number Placeholder 3"/>
          <p:cNvSpPr>
            <a:spLocks noGrp="1"/>
          </p:cNvSpPr>
          <p:nvPr>
            <p:ph type="sldNum" sz="quarter" idx="12"/>
          </p:nvPr>
        </p:nvSpPr>
        <p:spPr/>
        <p:txBody>
          <a:bodyPr/>
          <a:lstStyle/>
          <a:p>
            <a:fld id="{76115517-6660-4A19-AFB1-F1115CE66010}" type="slidenum">
              <a:rPr lang="fa-IR" smtClean="0"/>
              <a:t>‹#›</a:t>
            </a:fld>
            <a:endParaRPr lang="fa-IR"/>
          </a:p>
        </p:txBody>
      </p:sp>
    </p:spTree>
    <p:extLst>
      <p:ext uri="{BB962C8B-B14F-4D97-AF65-F5344CB8AC3E}">
        <p14:creationId xmlns:p14="http://schemas.microsoft.com/office/powerpoint/2010/main" val="495195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96AFF4C-E128-4E15-9D06-BEE61730C2E5}" type="datetimeFigureOut">
              <a:rPr lang="fa-IR" smtClean="0"/>
              <a:t>03/08/1437</a:t>
            </a:fld>
            <a:endParaRPr lang="fa-IR"/>
          </a:p>
        </p:txBody>
      </p:sp>
      <p:sp>
        <p:nvSpPr>
          <p:cNvPr id="5" name="Footer Placeholder 5"/>
          <p:cNvSpPr>
            <a:spLocks noGrp="1"/>
          </p:cNvSpPr>
          <p:nvPr>
            <p:ph type="ftr" sz="quarter" idx="11"/>
          </p:nvPr>
        </p:nvSpPr>
        <p:spPr/>
        <p:txBody>
          <a:bodyPr/>
          <a:lstStyle/>
          <a:p>
            <a:endParaRPr lang="fa-IR"/>
          </a:p>
        </p:txBody>
      </p:sp>
      <p:sp>
        <p:nvSpPr>
          <p:cNvPr id="6" name="Slide Number Placeholder 6"/>
          <p:cNvSpPr>
            <a:spLocks noGrp="1"/>
          </p:cNvSpPr>
          <p:nvPr>
            <p:ph type="sldNum" sz="quarter" idx="12"/>
          </p:nvPr>
        </p:nvSpPr>
        <p:spPr/>
        <p:txBody>
          <a:bodyPr/>
          <a:lstStyle/>
          <a:p>
            <a:fld id="{76115517-6660-4A19-AFB1-F1115CE66010}" type="slidenum">
              <a:rPr lang="fa-IR" smtClean="0"/>
              <a:t>‹#›</a:t>
            </a:fld>
            <a:endParaRPr lang="fa-IR"/>
          </a:p>
        </p:txBody>
      </p:sp>
    </p:spTree>
    <p:extLst>
      <p:ext uri="{BB962C8B-B14F-4D97-AF65-F5344CB8AC3E}">
        <p14:creationId xmlns:p14="http://schemas.microsoft.com/office/powerpoint/2010/main" val="128856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6AFF4C-E128-4E15-9D06-BEE61730C2E5}" type="datetimeFigureOut">
              <a:rPr lang="fa-IR" smtClean="0"/>
              <a:t>03/08/1437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6115517-6660-4A19-AFB1-F1115CE66010}" type="slidenum">
              <a:rPr lang="fa-IR" smtClean="0"/>
              <a:t>‹#›</a:t>
            </a:fld>
            <a:endParaRPr lang="fa-IR"/>
          </a:p>
        </p:txBody>
      </p:sp>
    </p:spTree>
    <p:extLst>
      <p:ext uri="{BB962C8B-B14F-4D97-AF65-F5344CB8AC3E}">
        <p14:creationId xmlns:p14="http://schemas.microsoft.com/office/powerpoint/2010/main" val="151228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96AFF4C-E128-4E15-9D06-BEE61730C2E5}" type="datetimeFigureOut">
              <a:rPr lang="fa-IR" smtClean="0"/>
              <a:t>03/08/1437</a:t>
            </a:fld>
            <a:endParaRPr lang="fa-I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a-I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6115517-6660-4A19-AFB1-F1115CE66010}" type="slidenum">
              <a:rPr lang="fa-IR" smtClean="0"/>
              <a:t>‹#›</a:t>
            </a:fld>
            <a:endParaRPr lang="fa-IR"/>
          </a:p>
        </p:txBody>
      </p:sp>
    </p:spTree>
    <p:extLst>
      <p:ext uri="{BB962C8B-B14F-4D97-AF65-F5344CB8AC3E}">
        <p14:creationId xmlns:p14="http://schemas.microsoft.com/office/powerpoint/2010/main" val="103859629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9806" y="1506828"/>
            <a:ext cx="8825658" cy="2716761"/>
          </a:xfrm>
        </p:spPr>
        <p:txBody>
          <a:bodyPr>
            <a:noAutofit/>
          </a:bodyPr>
          <a:lstStyle/>
          <a:p>
            <a:r>
              <a:rPr lang="fa-IR" sz="9600" dirty="0" smtClean="0">
                <a:solidFill>
                  <a:schemeClr val="tx1">
                    <a:lumMod val="95000"/>
                    <a:lumOff val="5000"/>
                  </a:schemeClr>
                </a:solidFill>
                <a:cs typeface="B Nazanin" panose="00000400000000000000" pitchFamily="2" charset="-78"/>
              </a:rPr>
              <a:t>بسم الله الرحمن الرحیم</a:t>
            </a:r>
            <a:endParaRPr lang="fa-IR" sz="9600" dirty="0">
              <a:solidFill>
                <a:schemeClr val="tx1">
                  <a:lumMod val="95000"/>
                  <a:lumOff val="5000"/>
                </a:schemeClr>
              </a:solidFill>
              <a:cs typeface="B Nazanin" panose="00000400000000000000" pitchFamily="2" charset="-78"/>
            </a:endParaRPr>
          </a:p>
        </p:txBody>
      </p:sp>
    </p:spTree>
    <p:extLst>
      <p:ext uri="{BB962C8B-B14F-4D97-AF65-F5344CB8AC3E}">
        <p14:creationId xmlns:p14="http://schemas.microsoft.com/office/powerpoint/2010/main" val="1062178979"/>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17430"/>
            <a:ext cx="9144000" cy="2730321"/>
          </a:xfrm>
        </p:spPr>
        <p:txBody>
          <a:bodyPr>
            <a:normAutofit/>
          </a:bodyPr>
          <a:lstStyle/>
          <a:p>
            <a:pPr algn="r"/>
            <a:r>
              <a:rPr lang="fa-IR" sz="4400" dirty="0" smtClean="0">
                <a:solidFill>
                  <a:schemeClr val="tx1"/>
                </a:solidFill>
                <a:cs typeface="B Nazanin" panose="00000400000000000000" pitchFamily="2" charset="-78"/>
              </a:rPr>
              <a:t>2- انتخاب راه حل (راه رسیدن به هدف): </a:t>
            </a:r>
            <a:r>
              <a:rPr lang="fa-IR" sz="3200" dirty="0" smtClean="0">
                <a:solidFill>
                  <a:schemeClr val="tx1"/>
                </a:solidFill>
                <a:cs typeface="B Nazanin" panose="00000400000000000000" pitchFamily="2" charset="-78"/>
              </a:rPr>
              <a:t>پس از تعیین هدف،راه های رسیدن به هدف باید مورد ارزیابی قرار گیرد و بهترین راه حل ممکن انتخاب گردد. برای این کار نیز می توان از دو روش ساختاری و غیر ساختاری بهره جست .</a:t>
            </a:r>
            <a:r>
              <a:rPr lang="fa-IR" sz="3200" dirty="0" smtClean="0"/>
              <a:t/>
            </a:r>
            <a:br>
              <a:rPr lang="fa-IR" sz="3200" dirty="0" smtClean="0"/>
            </a:br>
            <a:endParaRPr lang="fa-IR" sz="3200" dirty="0"/>
          </a:p>
        </p:txBody>
      </p:sp>
      <p:sp>
        <p:nvSpPr>
          <p:cNvPr id="3" name="Subtitle 2"/>
          <p:cNvSpPr>
            <a:spLocks noGrp="1"/>
          </p:cNvSpPr>
          <p:nvPr>
            <p:ph type="subTitle" idx="1"/>
          </p:nvPr>
        </p:nvSpPr>
        <p:spPr>
          <a:xfrm>
            <a:off x="1524000" y="3747750"/>
            <a:ext cx="9144001" cy="2408349"/>
          </a:xfrm>
        </p:spPr>
        <p:txBody>
          <a:bodyPr/>
          <a:lstStyle/>
          <a:p>
            <a:pPr algn="r"/>
            <a:r>
              <a:rPr lang="fa-IR" sz="4400" dirty="0" smtClean="0">
                <a:solidFill>
                  <a:schemeClr val="tx1"/>
                </a:solidFill>
                <a:cs typeface="B Nazanin" panose="00000400000000000000" pitchFamily="2" charset="-78"/>
              </a:rPr>
              <a:t>3- پیش بینی عملیات: </a:t>
            </a:r>
            <a:r>
              <a:rPr lang="fa-IR" sz="3200" dirty="0" smtClean="0">
                <a:solidFill>
                  <a:schemeClr val="tx1"/>
                </a:solidFill>
                <a:cs typeface="B Nazanin" panose="00000400000000000000" pitchFamily="2" charset="-78"/>
              </a:rPr>
              <a:t>پس از انتخاب و تعین هدف مورد نظر، باید به پیش بینی عملیات برای دستیابی به هدف پرداخت.</a:t>
            </a:r>
            <a:endParaRPr lang="fa-IR" sz="3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136502784"/>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51" y="1562862"/>
            <a:ext cx="10515600" cy="4928092"/>
          </a:xfrm>
        </p:spPr>
        <p:txBody>
          <a:bodyPr>
            <a:normAutofit/>
          </a:bodyPr>
          <a:lstStyle/>
          <a:p>
            <a:pPr algn="just"/>
            <a:r>
              <a:rPr lang="fa-IR" sz="4000" dirty="0" smtClean="0">
                <a:solidFill>
                  <a:schemeClr val="tx1"/>
                </a:solidFill>
                <a:cs typeface="B Nazanin" panose="00000400000000000000" pitchFamily="2" charset="-78"/>
              </a:rPr>
              <a:t>که در این راه باز هم شش کلمه پرسشی به کمک ما می آیند:</a:t>
            </a:r>
            <a:r>
              <a:rPr lang="fa-IR" sz="3200" dirty="0" smtClean="0">
                <a:solidFill>
                  <a:schemeClr val="tx1"/>
                </a:solidFill>
                <a:cs typeface="B Nazanin" panose="00000400000000000000" pitchFamily="2" charset="-78"/>
              </a:rPr>
              <a:t/>
            </a:r>
            <a:br>
              <a:rPr lang="fa-IR" sz="3200" dirty="0" smtClean="0">
                <a:solidFill>
                  <a:schemeClr val="tx1"/>
                </a:solidFill>
                <a:cs typeface="B Nazanin" panose="00000400000000000000" pitchFamily="2" charset="-78"/>
              </a:rPr>
            </a:br>
            <a:r>
              <a:rPr lang="fa-IR" sz="3200" dirty="0" smtClean="0">
                <a:solidFill>
                  <a:schemeClr val="tx1"/>
                </a:solidFill>
                <a:cs typeface="B Nazanin" panose="00000400000000000000" pitchFamily="2" charset="-78"/>
              </a:rPr>
              <a:t>یک- چه کاری ؟فعالیت های لازم برای تحقق هدف کدامند؟</a:t>
            </a:r>
            <a:br>
              <a:rPr lang="fa-IR" sz="3200" dirty="0" smtClean="0">
                <a:solidFill>
                  <a:schemeClr val="tx1"/>
                </a:solidFill>
                <a:cs typeface="B Nazanin" panose="00000400000000000000" pitchFamily="2" charset="-78"/>
              </a:rPr>
            </a:br>
            <a:r>
              <a:rPr lang="fa-IR" sz="3200" dirty="0" smtClean="0">
                <a:solidFill>
                  <a:schemeClr val="tx1"/>
                </a:solidFill>
                <a:cs typeface="B Nazanin" panose="00000400000000000000" pitchFamily="2" charset="-78"/>
              </a:rPr>
              <a:t>دو- چگونه؟ روش انجام هر یک از فعالیت ها چگونه خواهد بود؟</a:t>
            </a:r>
            <a:br>
              <a:rPr lang="fa-IR" sz="3200" dirty="0" smtClean="0">
                <a:solidFill>
                  <a:schemeClr val="tx1"/>
                </a:solidFill>
                <a:cs typeface="B Nazanin" panose="00000400000000000000" pitchFamily="2" charset="-78"/>
              </a:rPr>
            </a:br>
            <a:r>
              <a:rPr lang="fa-IR" sz="3200" dirty="0" smtClean="0">
                <a:solidFill>
                  <a:schemeClr val="tx1"/>
                </a:solidFill>
                <a:cs typeface="B Nazanin" panose="00000400000000000000" pitchFamily="2" charset="-78"/>
              </a:rPr>
              <a:t>سه- چه مهارت ها و تخصص هایی برای انجام هر یک از فعالیت ها لازم است؟</a:t>
            </a:r>
            <a:br>
              <a:rPr lang="fa-IR" sz="3200" dirty="0" smtClean="0">
                <a:solidFill>
                  <a:schemeClr val="tx1"/>
                </a:solidFill>
                <a:cs typeface="B Nazanin" panose="00000400000000000000" pitchFamily="2" charset="-78"/>
              </a:rPr>
            </a:br>
            <a:r>
              <a:rPr lang="fa-IR" sz="3200" dirty="0" smtClean="0">
                <a:solidFill>
                  <a:schemeClr val="tx1"/>
                </a:solidFill>
                <a:cs typeface="B Nazanin" panose="00000400000000000000" pitchFamily="2" charset="-78"/>
              </a:rPr>
              <a:t>چهار- کجا؟ فعالیت های برنامه در چه مکانی عملی می گردند؟</a:t>
            </a:r>
            <a:br>
              <a:rPr lang="fa-IR" sz="3200" dirty="0" smtClean="0">
                <a:solidFill>
                  <a:schemeClr val="tx1"/>
                </a:solidFill>
                <a:cs typeface="B Nazanin" panose="00000400000000000000" pitchFamily="2" charset="-78"/>
              </a:rPr>
            </a:br>
            <a:r>
              <a:rPr lang="fa-IR" sz="3200" dirty="0" smtClean="0">
                <a:solidFill>
                  <a:schemeClr val="tx1"/>
                </a:solidFill>
                <a:cs typeface="B Nazanin" panose="00000400000000000000" pitchFamily="2" charset="-78"/>
              </a:rPr>
              <a:t>پنج- در چه زمانی؟ هریک از فعالیت ها در چه زمانی انجام می شود؟</a:t>
            </a:r>
            <a:br>
              <a:rPr lang="fa-IR" sz="3200" dirty="0" smtClean="0">
                <a:solidFill>
                  <a:schemeClr val="tx1"/>
                </a:solidFill>
                <a:cs typeface="B Nazanin" panose="00000400000000000000" pitchFamily="2" charset="-78"/>
              </a:rPr>
            </a:br>
            <a:r>
              <a:rPr lang="fa-IR" sz="3200" dirty="0" smtClean="0">
                <a:solidFill>
                  <a:schemeClr val="tx1"/>
                </a:solidFill>
                <a:cs typeface="B Nazanin" panose="00000400000000000000" pitchFamily="2" charset="-78"/>
              </a:rPr>
              <a:t>شش- چه منابع مالی برای اجرای برنامه لازم است؟</a:t>
            </a:r>
            <a:endParaRPr lang="fa-IR" sz="3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891064668"/>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412" y="1459829"/>
            <a:ext cx="10515600" cy="4734909"/>
          </a:xfrm>
        </p:spPr>
        <p:txBody>
          <a:bodyPr/>
          <a:lstStyle/>
          <a:p>
            <a:pPr algn="just"/>
            <a:r>
              <a:rPr lang="fa-IR" sz="4400" dirty="0" smtClean="0">
                <a:solidFill>
                  <a:schemeClr val="tx1"/>
                </a:solidFill>
                <a:cs typeface="B Nazanin" panose="00000400000000000000" pitchFamily="2" charset="-78"/>
              </a:rPr>
              <a:t>4- اجرای برنامه پیش بینی شده: </a:t>
            </a:r>
            <a:r>
              <a:rPr lang="fa-IR" sz="3200" dirty="0" smtClean="0">
                <a:solidFill>
                  <a:schemeClr val="tx1"/>
                </a:solidFill>
                <a:cs typeface="B Nazanin" panose="00000400000000000000" pitchFamily="2" charset="-78"/>
              </a:rPr>
              <a:t>در این مرحله عملیات پیش بینی شده تحقق می </a:t>
            </a:r>
            <a:r>
              <a:rPr lang="fa-IR" sz="3200" dirty="0" smtClean="0">
                <a:solidFill>
                  <a:schemeClr val="tx1"/>
                </a:solidFill>
                <a:cs typeface="B Nazanin" panose="00000400000000000000" pitchFamily="2" charset="-78"/>
              </a:rPr>
              <a:t>یابد.</a:t>
            </a:r>
            <a:r>
              <a:rPr lang="fa-IR" sz="3200" dirty="0" smtClean="0">
                <a:solidFill>
                  <a:schemeClr val="tx1"/>
                </a:solidFill>
                <a:cs typeface="B Nazanin" panose="00000400000000000000" pitchFamily="2" charset="-78"/>
              </a:rPr>
              <a:t/>
            </a:r>
            <a:br>
              <a:rPr lang="fa-IR" sz="3200" dirty="0" smtClean="0">
                <a:solidFill>
                  <a:schemeClr val="tx1"/>
                </a:solidFill>
                <a:cs typeface="B Nazanin" panose="00000400000000000000" pitchFamily="2" charset="-78"/>
              </a:rPr>
            </a:br>
            <a:r>
              <a:rPr lang="fa-IR" sz="4400" dirty="0" smtClean="0">
                <a:solidFill>
                  <a:schemeClr val="tx1"/>
                </a:solidFill>
                <a:cs typeface="B Nazanin" panose="00000400000000000000" pitchFamily="2" charset="-78"/>
              </a:rPr>
              <a:t>5- نظارت و ارزش یابی: </a:t>
            </a:r>
            <a:r>
              <a:rPr lang="fa-IR" sz="3200" dirty="0" smtClean="0">
                <a:solidFill>
                  <a:schemeClr val="tx1"/>
                </a:solidFill>
                <a:cs typeface="B Nazanin" panose="00000400000000000000" pitchFamily="2" charset="-78"/>
              </a:rPr>
              <a:t>به منظور یافتن مشکلات فرآیندهای اجرایی و اصلاح آن ها، در حین اجرا، فعالیت ها کنترل و نظارت شده و نتایج حاصل از فعالیت ها بررسی شود.ارزشیابی جریانی پویا و مداوم تا پایان برنامه است.باید از خود بپرسیم آیا عملیات مطابق برنامه پیش می رود؟ </a:t>
            </a:r>
            <a:endParaRPr lang="fa-IR" sz="3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419192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907" y="1457213"/>
            <a:ext cx="9144000" cy="3629941"/>
          </a:xfrm>
        </p:spPr>
        <p:txBody>
          <a:bodyPr>
            <a:normAutofit/>
          </a:bodyPr>
          <a:lstStyle/>
          <a:p>
            <a:pPr algn="just"/>
            <a:r>
              <a:rPr lang="fa-IR" sz="3200" dirty="0" smtClean="0">
                <a:solidFill>
                  <a:schemeClr val="tx1"/>
                </a:solidFill>
                <a:cs typeface="B Nazanin" panose="00000400000000000000" pitchFamily="2" charset="-78"/>
              </a:rPr>
              <a:t>آیا فعالیت ها به طور مناسب انجام می گیرند؟ آیا به نتاایج انتظار دست یافته ایم و ... تا به موقع نسبت به رفع مشکلات اجرایی اقدام گردد.</a:t>
            </a:r>
            <a:br>
              <a:rPr lang="fa-IR" sz="3200" dirty="0" smtClean="0">
                <a:solidFill>
                  <a:schemeClr val="tx1"/>
                </a:solidFill>
                <a:cs typeface="B Nazanin" panose="00000400000000000000" pitchFamily="2" charset="-78"/>
              </a:rPr>
            </a:br>
            <a:r>
              <a:rPr lang="fa-IR" sz="3200" dirty="0" smtClean="0">
                <a:solidFill>
                  <a:schemeClr val="tx1"/>
                </a:solidFill>
                <a:cs typeface="B Nazanin" panose="00000400000000000000" pitchFamily="2" charset="-78"/>
              </a:rPr>
              <a:t>بدین ترتیب برنامه عملیاتی به منظور حل یک مشکل تهیه و اجرا می شود. در شرایطی که راه حل ها جدید باشند، ابتدا برنامه اجرایی در مقیاس کوچک به صورت طرح راهنما اجرا می شود تا مشکلات آن بررسی و رفع گردد و سپس طرح اصلی در مقیاس واقعی پیاده می شود. </a:t>
            </a:r>
            <a:endParaRPr lang="fa-IR" sz="3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4078821920"/>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8125" r="28125"/>
          <a:stretch>
            <a:fillRect/>
          </a:stretch>
        </p:blipFill>
        <p:spPr>
          <a:xfrm>
            <a:off x="0" y="0"/>
            <a:ext cx="12192000" cy="6858000"/>
          </a:xfrm>
        </p:spPr>
      </p:pic>
      <p:sp>
        <p:nvSpPr>
          <p:cNvPr id="9" name="Rectangle 8"/>
          <p:cNvSpPr/>
          <p:nvPr/>
        </p:nvSpPr>
        <p:spPr>
          <a:xfrm>
            <a:off x="180304" y="269314"/>
            <a:ext cx="4211392" cy="707886"/>
          </a:xfrm>
          <a:prstGeom prst="rect">
            <a:avLst/>
          </a:prstGeom>
        </p:spPr>
        <p:txBody>
          <a:bodyPr wrap="square">
            <a:spAutoFit/>
          </a:bodyPr>
          <a:lstStyle/>
          <a:p>
            <a:pPr algn="ctr"/>
            <a:r>
              <a:rPr lang="fa-IR" sz="4000" dirty="0" smtClean="0">
                <a:latin typeface="_MRT_Win2Farsi_3" panose="05000000000000000000" pitchFamily="2" charset="0"/>
                <a:cs typeface="_MRT_Khodkar" panose="00000700000000000000" pitchFamily="2" charset="-78"/>
              </a:rPr>
              <a:t>با تشکر از توجهتان</a:t>
            </a:r>
            <a:endParaRPr lang="fa-IR" sz="4000" dirty="0">
              <a:latin typeface="_MRT_Win2Farsi_3" panose="05000000000000000000" pitchFamily="2" charset="0"/>
              <a:cs typeface="_MRT_Khodkar" panose="00000700000000000000" pitchFamily="2" charset="-78"/>
            </a:endParaRPr>
          </a:p>
        </p:txBody>
      </p:sp>
    </p:spTree>
    <p:extLst>
      <p:ext uri="{BB962C8B-B14F-4D97-AF65-F5344CB8AC3E}">
        <p14:creationId xmlns:p14="http://schemas.microsoft.com/office/powerpoint/2010/main" val="3062361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9890" y="2114036"/>
            <a:ext cx="9144000" cy="2387600"/>
          </a:xfrm>
        </p:spPr>
        <p:txBody>
          <a:bodyPr>
            <a:normAutofit fontScale="90000"/>
          </a:bodyPr>
          <a:lstStyle/>
          <a:p>
            <a:pPr algn="r"/>
            <a:r>
              <a:rPr lang="fa-IR" sz="6600" dirty="0" smtClean="0">
                <a:cs typeface="B Nazanin" panose="00000400000000000000" pitchFamily="2" charset="-78"/>
              </a:rPr>
              <a:t>موضوع:</a:t>
            </a:r>
            <a:r>
              <a:rPr lang="fa-IR" dirty="0" smtClean="0">
                <a:cs typeface="B Nazanin" panose="00000400000000000000" pitchFamily="2" charset="-78"/>
              </a:rPr>
              <a:t/>
            </a:r>
            <a:br>
              <a:rPr lang="fa-IR" dirty="0" smtClean="0">
                <a:cs typeface="B Nazanin" panose="00000400000000000000" pitchFamily="2" charset="-78"/>
              </a:rPr>
            </a:br>
            <a:r>
              <a:rPr lang="fa-IR" sz="4400" dirty="0" smtClean="0">
                <a:cs typeface="B Nazanin" panose="00000400000000000000" pitchFamily="2" charset="-78"/>
              </a:rPr>
              <a:t>حل مسئله، تهیه برنامه اجرایی برای رفع مسئله:</a:t>
            </a:r>
            <a:r>
              <a:rPr lang="fa-IR" dirty="0" smtClean="0">
                <a:cs typeface="B Nazanin" panose="00000400000000000000" pitchFamily="2" charset="-78"/>
              </a:rPr>
              <a:t/>
            </a:r>
            <a:br>
              <a:rPr lang="fa-IR" dirty="0" smtClean="0">
                <a:cs typeface="B Nazanin" panose="00000400000000000000" pitchFamily="2" charset="-78"/>
              </a:rPr>
            </a:br>
            <a:r>
              <a:rPr lang="fa-IR" sz="5400" dirty="0" smtClean="0">
                <a:solidFill>
                  <a:schemeClr val="tx2">
                    <a:lumMod val="75000"/>
                  </a:schemeClr>
                </a:solidFill>
                <a:cs typeface="B Nazanin" panose="00000400000000000000" pitchFamily="2" charset="-78"/>
              </a:rPr>
              <a:t>برنامه ریزی عملیاتی</a:t>
            </a:r>
            <a:endParaRPr lang="fa-IR" sz="5400" dirty="0">
              <a:solidFill>
                <a:schemeClr val="tx2">
                  <a:lumMod val="75000"/>
                </a:schemeClr>
              </a:solidFill>
              <a:cs typeface="B Nazanin" panose="00000400000000000000" pitchFamily="2" charset="-78"/>
            </a:endParaRPr>
          </a:p>
        </p:txBody>
      </p:sp>
    </p:spTree>
    <p:extLst>
      <p:ext uri="{BB962C8B-B14F-4D97-AF65-F5344CB8AC3E}">
        <p14:creationId xmlns:p14="http://schemas.microsoft.com/office/powerpoint/2010/main" val="2537294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9076" y="631064"/>
            <a:ext cx="8825658" cy="1879635"/>
          </a:xfrm>
        </p:spPr>
        <p:txBody>
          <a:bodyPr/>
          <a:lstStyle/>
          <a:p>
            <a:pPr algn="r"/>
            <a:r>
              <a:rPr lang="fa-IR" dirty="0" smtClean="0">
                <a:cs typeface="B Nazanin" panose="00000400000000000000" pitchFamily="2" charset="-78"/>
              </a:rPr>
              <a:t>اهداف آموزشی:</a:t>
            </a:r>
            <a:endParaRPr lang="fa-IR" dirty="0">
              <a:cs typeface="B Nazanin" panose="00000400000000000000" pitchFamily="2" charset="-78"/>
            </a:endParaRPr>
          </a:p>
        </p:txBody>
      </p:sp>
      <p:sp>
        <p:nvSpPr>
          <p:cNvPr id="3" name="Subtitle 2"/>
          <p:cNvSpPr>
            <a:spLocks noGrp="1"/>
          </p:cNvSpPr>
          <p:nvPr>
            <p:ph type="subTitle" idx="1"/>
          </p:nvPr>
        </p:nvSpPr>
        <p:spPr>
          <a:xfrm>
            <a:off x="1154955" y="2820473"/>
            <a:ext cx="9173901" cy="3181082"/>
          </a:xfrm>
        </p:spPr>
        <p:txBody>
          <a:bodyPr>
            <a:normAutofit/>
          </a:bodyPr>
          <a:lstStyle/>
          <a:p>
            <a:pPr algn="r"/>
            <a:r>
              <a:rPr lang="fa-IR" sz="4400" dirty="0" smtClean="0">
                <a:solidFill>
                  <a:schemeClr val="tx1"/>
                </a:solidFill>
                <a:cs typeface="B Nazanin" panose="00000400000000000000" pitchFamily="2" charset="-78"/>
              </a:rPr>
              <a:t>پس ازمطالعه این بخش باید بتوانند:</a:t>
            </a:r>
          </a:p>
          <a:p>
            <a:pPr marL="342900" indent="-342900" algn="r">
              <a:buFontTx/>
              <a:buChar char="-"/>
            </a:pPr>
            <a:r>
              <a:rPr lang="fa-IR" sz="3200" dirty="0" smtClean="0">
                <a:solidFill>
                  <a:schemeClr val="tx1"/>
                </a:solidFill>
              </a:rPr>
              <a:t>عناصراصلی برای تهیه برنامه عملیاتی را نام ببرید</a:t>
            </a:r>
          </a:p>
          <a:p>
            <a:pPr algn="r"/>
            <a:r>
              <a:rPr lang="fa-IR" sz="3200" dirty="0" smtClean="0"/>
              <a:t>-</a:t>
            </a:r>
            <a:r>
              <a:rPr lang="fa-IR" sz="3200" dirty="0" smtClean="0">
                <a:solidFill>
                  <a:schemeClr val="tx1"/>
                </a:solidFill>
              </a:rPr>
              <a:t>   برنامه عملیاتی یک طرح اجرایی را بنویسید</a:t>
            </a:r>
          </a:p>
          <a:p>
            <a:pPr marL="342900" indent="-342900" algn="r">
              <a:buFontTx/>
              <a:buChar char="-"/>
            </a:pPr>
            <a:r>
              <a:rPr lang="fa-IR" sz="3200" dirty="0" smtClean="0">
                <a:solidFill>
                  <a:schemeClr val="tx1"/>
                </a:solidFill>
              </a:rPr>
              <a:t>مراحل برنامه ریزی عملیلتی را بدانید</a:t>
            </a:r>
          </a:p>
        </p:txBody>
      </p:sp>
    </p:spTree>
    <p:extLst>
      <p:ext uri="{BB962C8B-B14F-4D97-AF65-F5344CB8AC3E}">
        <p14:creationId xmlns:p14="http://schemas.microsoft.com/office/powerpoint/2010/main" val="30597881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0817" y="2060620"/>
            <a:ext cx="9144000" cy="3039414"/>
          </a:xfrm>
        </p:spPr>
        <p:txBody>
          <a:bodyPr>
            <a:noAutofit/>
          </a:bodyPr>
          <a:lstStyle/>
          <a:p>
            <a:pPr algn="just"/>
            <a:r>
              <a:rPr lang="fa-IR" sz="3200" dirty="0" smtClean="0">
                <a:cs typeface="B Nazanin" panose="00000400000000000000" pitchFamily="2" charset="-78"/>
              </a:rPr>
              <a:t>پس از شناسایی عوامل ایجاد کننده و یا مستعد کننده بروز مسئله باید</a:t>
            </a:r>
            <a:br>
              <a:rPr lang="fa-IR" sz="3200" dirty="0" smtClean="0">
                <a:cs typeface="B Nazanin" panose="00000400000000000000" pitchFamily="2" charset="-78"/>
              </a:rPr>
            </a:br>
            <a:r>
              <a:rPr lang="fa-IR" sz="3200" dirty="0" smtClean="0">
                <a:cs typeface="B Nazanin" panose="00000400000000000000" pitchFamily="2" charset="-78"/>
              </a:rPr>
              <a:t> برای رفع عوامل به منظور حل مسئله اقدام نمود.فرض کنید مسئله شیوع زیاد بیماریهای روده ای و انگلی در یک منطقه روستایی تشخیص داده شد و در الویت قرار گرفت. بعد از گرد آوری و تحلیل داده ها به این نتیجه رسیدیم که مهمترین عامل،آلودگی آب آشامیدنی این منطقه و نشت فاضلاب منازل به چاههای آب مصرفی است.</a:t>
            </a:r>
            <a:endParaRPr lang="fa-IR" sz="3200" dirty="0">
              <a:cs typeface="B Nazanin" panose="00000400000000000000" pitchFamily="2" charset="-78"/>
            </a:endParaRPr>
          </a:p>
        </p:txBody>
      </p:sp>
    </p:spTree>
    <p:extLst>
      <p:ext uri="{BB962C8B-B14F-4D97-AF65-F5344CB8AC3E}">
        <p14:creationId xmlns:p14="http://schemas.microsoft.com/office/powerpoint/2010/main" val="381326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33341"/>
            <a:ext cx="9144000" cy="1416676"/>
          </a:xfrm>
        </p:spPr>
        <p:txBody>
          <a:bodyPr>
            <a:noAutofit/>
          </a:bodyPr>
          <a:lstStyle/>
          <a:p>
            <a:pPr algn="r"/>
            <a:r>
              <a:rPr lang="fa-IR" sz="4400" dirty="0" smtClean="0">
                <a:cs typeface="B Nazanin" panose="00000400000000000000" pitchFamily="2" charset="-78"/>
              </a:rPr>
              <a:t>حال چند راه حل برای رفع این عامل مشکل ساز می تواند وجود داشته باشد.</a:t>
            </a:r>
            <a:endParaRPr lang="fa-IR" sz="4400" dirty="0">
              <a:cs typeface="B Nazanin" panose="00000400000000000000" pitchFamily="2" charset="-78"/>
            </a:endParaRPr>
          </a:p>
        </p:txBody>
      </p:sp>
      <p:sp>
        <p:nvSpPr>
          <p:cNvPr id="3" name="Subtitle 2"/>
          <p:cNvSpPr>
            <a:spLocks noGrp="1"/>
          </p:cNvSpPr>
          <p:nvPr>
            <p:ph type="subTitle" idx="1"/>
          </p:nvPr>
        </p:nvSpPr>
        <p:spPr>
          <a:xfrm>
            <a:off x="1524000" y="2820473"/>
            <a:ext cx="9144000" cy="3541690"/>
          </a:xfrm>
        </p:spPr>
        <p:txBody>
          <a:bodyPr>
            <a:normAutofit/>
          </a:bodyPr>
          <a:lstStyle/>
          <a:p>
            <a:pPr algn="r"/>
            <a:r>
              <a:rPr lang="fa-IR" sz="3200" dirty="0" smtClean="0">
                <a:solidFill>
                  <a:schemeClr val="tx1"/>
                </a:solidFill>
                <a:cs typeface="B Nazanin" panose="00000400000000000000" pitchFamily="2" charset="-78"/>
              </a:rPr>
              <a:t>1- ایجاد شبکه جمع آوری فاضلاب</a:t>
            </a:r>
          </a:p>
          <a:p>
            <a:pPr algn="r"/>
            <a:r>
              <a:rPr lang="fa-IR" sz="3200" dirty="0" smtClean="0">
                <a:solidFill>
                  <a:schemeClr val="tx1"/>
                </a:solidFill>
                <a:cs typeface="B Nazanin" panose="00000400000000000000" pitchFamily="2" charset="-78"/>
              </a:rPr>
              <a:t>2- ایجاد شبکه آبرسانی در منطقه</a:t>
            </a:r>
          </a:p>
          <a:p>
            <a:pPr algn="r"/>
            <a:r>
              <a:rPr lang="fa-IR" sz="3200" dirty="0" smtClean="0">
                <a:solidFill>
                  <a:schemeClr val="tx1"/>
                </a:solidFill>
                <a:cs typeface="B Nazanin" panose="00000400000000000000" pitchFamily="2" charset="-78"/>
              </a:rPr>
              <a:t>3- حفر چاه جدید آب منازل</a:t>
            </a:r>
          </a:p>
          <a:p>
            <a:pPr algn="r"/>
            <a:r>
              <a:rPr lang="fa-IR" sz="3200" dirty="0" smtClean="0">
                <a:solidFill>
                  <a:schemeClr val="tx1"/>
                </a:solidFill>
                <a:cs typeface="B Nazanin" panose="00000400000000000000" pitchFamily="2" charset="-78"/>
              </a:rPr>
              <a:t>4- توزیع کلر به هر خانوار برای ضد عفونی کردن آب مصرفی </a:t>
            </a:r>
          </a:p>
          <a:p>
            <a:pPr algn="r"/>
            <a:r>
              <a:rPr lang="fa-IR" sz="3200" dirty="0" smtClean="0">
                <a:solidFill>
                  <a:schemeClr val="tx1"/>
                </a:solidFill>
                <a:cs typeface="B Nazanin" panose="00000400000000000000" pitchFamily="2" charset="-78"/>
              </a:rPr>
              <a:t>5- ترویج روش های سنتی تصفیه</a:t>
            </a:r>
            <a:endParaRPr lang="fa-IR" sz="3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533780001"/>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38647" y="1596980"/>
            <a:ext cx="8397026" cy="3915176"/>
          </a:xfrm>
        </p:spPr>
        <p:txBody>
          <a:bodyPr>
            <a:noAutofit/>
          </a:bodyPr>
          <a:lstStyle/>
          <a:p>
            <a:pPr algn="just"/>
            <a:r>
              <a:rPr lang="fa-IR" sz="3200" dirty="0" smtClean="0">
                <a:solidFill>
                  <a:schemeClr val="tx1"/>
                </a:solidFill>
                <a:cs typeface="B Nazanin" panose="00000400000000000000" pitchFamily="2" charset="-78"/>
              </a:rPr>
              <a:t>پس از بررسی جوانب مختلف به این نتیجه می رسیم که راه حل دوم در شرایط موجود بهترین راه حل است. پس باید شبکه آبرسانی ایجاد کرد . ولی چگونه ؟ با چه امکاناتی ؟ با چه هزینه ای ؟ و با چه منابعی ؟ برای پاسخ به این سوالات باید برنامه عملیاتی تهییه گردد. به این عمل برنامه ریزی عملیاتی (برنامه ریزی اجرایی یا تفضیلی) گویند. به بیان ساده، برنامه ریزی عملیاتی به معنای پیش بینی عملیات آینده است.</a:t>
            </a:r>
            <a:endParaRPr lang="fa-IR" sz="3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894547494"/>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149" y="1571222"/>
            <a:ext cx="9144000" cy="1017431"/>
          </a:xfrm>
        </p:spPr>
        <p:txBody>
          <a:bodyPr>
            <a:noAutofit/>
          </a:bodyPr>
          <a:lstStyle/>
          <a:p>
            <a:pPr algn="r"/>
            <a:r>
              <a:rPr lang="fa-IR" sz="6000" dirty="0" smtClean="0">
                <a:cs typeface="B Nazanin" panose="00000400000000000000" pitchFamily="2" charset="-78"/>
              </a:rPr>
              <a:t>برنامه ریزی عملیاتی شامل مراحل زیر است:</a:t>
            </a:r>
            <a:endParaRPr lang="fa-IR" sz="6000" dirty="0">
              <a:cs typeface="B Nazanin" panose="00000400000000000000" pitchFamily="2" charset="-78"/>
            </a:endParaRPr>
          </a:p>
        </p:txBody>
      </p:sp>
      <p:sp>
        <p:nvSpPr>
          <p:cNvPr id="3" name="Subtitle 2"/>
          <p:cNvSpPr>
            <a:spLocks noGrp="1"/>
          </p:cNvSpPr>
          <p:nvPr>
            <p:ph type="subTitle" idx="1"/>
          </p:nvPr>
        </p:nvSpPr>
        <p:spPr>
          <a:xfrm>
            <a:off x="1524000" y="2588653"/>
            <a:ext cx="9144000" cy="3773509"/>
          </a:xfrm>
        </p:spPr>
        <p:txBody>
          <a:bodyPr/>
          <a:lstStyle/>
          <a:p>
            <a:pPr algn="just"/>
            <a:r>
              <a:rPr lang="fa-IR" sz="4400" dirty="0" smtClean="0">
                <a:solidFill>
                  <a:schemeClr val="tx1"/>
                </a:solidFill>
              </a:rPr>
              <a:t>1- تعیین هدف : </a:t>
            </a:r>
            <a:r>
              <a:rPr lang="fa-IR" sz="3200" dirty="0" smtClean="0">
                <a:solidFill>
                  <a:schemeClr val="tx1"/>
                </a:solidFill>
                <a:cs typeface="B Nazanin" panose="00000400000000000000" pitchFamily="2" charset="-78"/>
              </a:rPr>
              <a:t>هدف عبارت است تز نقطه ای که کوشش ها و فعالیت ها برای رسیدن به آن انجام می شود. با این که هدف برای ما واژه آشنا و مشخصی است، ولی در اغلب اوقات افراد سازمان نمی توانند اهداف برنامه های کاری خود را بیان کنند و باید آموزش هایی  را برای هدف گذاری برای آنها برگزار کرد.در برنامه ریزی عملیاتی، هدف باید مشخص و جزئی ( پرهیز از کلی گویی )،قابل سنجش و اندازه گیری و واقع بینانه باشد.</a:t>
            </a:r>
            <a:endParaRPr lang="fa-IR" sz="3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63372842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5059" y="1843579"/>
            <a:ext cx="9144000" cy="3063271"/>
          </a:xfrm>
        </p:spPr>
        <p:txBody>
          <a:bodyPr>
            <a:normAutofit/>
          </a:bodyPr>
          <a:lstStyle/>
          <a:p>
            <a:pPr algn="just"/>
            <a:r>
              <a:rPr lang="fa-IR" sz="3200" dirty="0" smtClean="0">
                <a:solidFill>
                  <a:schemeClr val="tx1"/>
                </a:solidFill>
                <a:cs typeface="B Nazanin" panose="00000400000000000000" pitchFamily="2" charset="-78"/>
              </a:rPr>
              <a:t>به عبارت دیگراهداف عام و کلی، غیر قابل سنجش و غیر عملی برای برنامه ریزی مفید نخواهد بود. برای مثال اهدافی مانند ارتقاء بهداشت محیط، بهبود وضعیت سلامت کودکان، کیفیت امور اداری، بهسازی سیستم آب و فاضلاب، آگاه سازی مردم در امور بهداشتی و هدف هایی مانند آن ها صورت های کلی هدف هستند و برای برنامه ریزی عملیاتی باید آنها را محدود و مشخص کرد.</a:t>
            </a:r>
            <a:endParaRPr lang="fa-IR" sz="3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68861201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848" y="1276910"/>
            <a:ext cx="9144000" cy="4054944"/>
          </a:xfrm>
        </p:spPr>
        <p:txBody>
          <a:bodyPr>
            <a:normAutofit fontScale="90000"/>
          </a:bodyPr>
          <a:lstStyle/>
          <a:p>
            <a:pPr algn="just"/>
            <a:r>
              <a:rPr lang="fa-IR" sz="3600" dirty="0" smtClean="0">
                <a:solidFill>
                  <a:schemeClr val="tx1"/>
                </a:solidFill>
                <a:cs typeface="B Nazanin" panose="00000400000000000000" pitchFamily="2" charset="-78"/>
              </a:rPr>
              <a:t>هدف برای آن که قابل برنامه ریزی عملیلتی باشد باید قابلیت اندازه گیری و سنجش داشته باشد. فرض کنید که می خواهید برای هدف  ارائه خدمات تنظیم خانواده به زنان  برنامه ریزی کنید.برای این کار باید روشن شود که این کار در چه منطقه ای می خواهد انجام شود؟ تعداد تقریبی زنان همسردار 15تا49ساله چقدر است؟این خدمات به جمعیت در چه مدتی ارائه خواهد شد؟ بنابراین برای عملی شدن این هدف بهتر است هدف این گونه تعیین شود ارائه خدمات به 20000 زن همسر دار سنین باروری در منطقه رودبار در سال 1380</a:t>
            </a:r>
            <a:endParaRPr lang="fa-IR" dirty="0">
              <a:solidFill>
                <a:schemeClr val="tx1"/>
              </a:solidFill>
              <a:cs typeface="B Nazanin" panose="00000400000000000000" pitchFamily="2" charset="-78"/>
            </a:endParaRPr>
          </a:p>
        </p:txBody>
      </p:sp>
    </p:spTree>
    <p:extLst>
      <p:ext uri="{BB962C8B-B14F-4D97-AF65-F5344CB8AC3E}">
        <p14:creationId xmlns:p14="http://schemas.microsoft.com/office/powerpoint/2010/main" val="14169713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208</TotalTime>
  <Words>595</Words>
  <Application>Microsoft Office PowerPoint</Application>
  <PresentationFormat>Widescreen</PresentationFormat>
  <Paragraphs>25</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_MRT_Khodkar</vt:lpstr>
      <vt:lpstr>_MRT_Win2Farsi_3</vt:lpstr>
      <vt:lpstr>Arial</vt:lpstr>
      <vt:lpstr>B Nazanin</vt:lpstr>
      <vt:lpstr>Century Gothic</vt:lpstr>
      <vt:lpstr>Times New Roman</vt:lpstr>
      <vt:lpstr>Wingdings 3</vt:lpstr>
      <vt:lpstr>Ion</vt:lpstr>
      <vt:lpstr>بسم الله الرحمن الرحیم</vt:lpstr>
      <vt:lpstr>موضوع: حل مسئله، تهیه برنامه اجرایی برای رفع مسئله: برنامه ریزی عملیاتی</vt:lpstr>
      <vt:lpstr>اهداف آموزشی:</vt:lpstr>
      <vt:lpstr>پس از شناسایی عوامل ایجاد کننده و یا مستعد کننده بروز مسئله باید  برای رفع عوامل به منظور حل مسئله اقدام نمود.فرض کنید مسئله شیوع زیاد بیماریهای روده ای و انگلی در یک منطقه روستایی تشخیص داده شد و در الویت قرار گرفت. بعد از گرد آوری و تحلیل داده ها به این نتیجه رسیدیم که مهمترین عامل،آلودگی آب آشامیدنی این منطقه و نشت فاضلاب منازل به چاههای آب مصرفی است.</vt:lpstr>
      <vt:lpstr>حال چند راه حل برای رفع این عامل مشکل ساز می تواند وجود داشته باشد.</vt:lpstr>
      <vt:lpstr>PowerPoint Presentation</vt:lpstr>
      <vt:lpstr>برنامه ریزی عملیاتی شامل مراحل زیر است:</vt:lpstr>
      <vt:lpstr>به عبارت دیگراهداف عام و کلی، غیر قابل سنجش و غیر عملی برای برنامه ریزی مفید نخواهد بود. برای مثال اهدافی مانند ارتقاء بهداشت محیط، بهبود وضعیت سلامت کودکان، کیفیت امور اداری، بهسازی سیستم آب و فاضلاب، آگاه سازی مردم در امور بهداشتی و هدف هایی مانند آن ها صورت های کلی هدف هستند و برای برنامه ریزی عملیاتی باید آنها را محدود و مشخص کرد.</vt:lpstr>
      <vt:lpstr>هدف برای آن که قابل برنامه ریزی عملیلتی باشد باید قابلیت اندازه گیری و سنجش داشته باشد. فرض کنید که می خواهید برای هدف  ارائه خدمات تنظیم خانواده به زنان  برنامه ریزی کنید.برای این کار باید روشن شود که این کار در چه منطقه ای می خواهد انجام شود؟ تعداد تقریبی زنان همسردار 15تا49ساله چقدر است؟این خدمات به جمعیت در چه مدتی ارائه خواهد شد؟ بنابراین برای عملی شدن این هدف بهتر است هدف این گونه تعیین شود ارائه خدمات به 20000 زن همسر دار سنین باروری در منطقه رودبار در سال 1380</vt:lpstr>
      <vt:lpstr>2- انتخاب راه حل (راه رسیدن به هدف): پس از تعیین هدف،راه های رسیدن به هدف باید مورد ارزیابی قرار گیرد و بهترین راه حل ممکن انتخاب گردد. برای این کار نیز می توان از دو روش ساختاری و غیر ساختاری بهره جست . </vt:lpstr>
      <vt:lpstr>که در این راه باز هم شش کلمه پرسشی به کمک ما می آیند: یک- چه کاری ؟فعالیت های لازم برای تحقق هدف کدامند؟ دو- چگونه؟ روش انجام هر یک از فعالیت ها چگونه خواهد بود؟ سه- چه مهارت ها و تخصص هایی برای انجام هر یک از فعالیت ها لازم است؟ چهار- کجا؟ فعالیت های برنامه در چه مکانی عملی می گردند؟ پنج- در چه زمانی؟ هریک از فعالیت ها در چه زمانی انجام می شود؟ شش- چه منابع مالی برای اجرای برنامه لازم است؟</vt:lpstr>
      <vt:lpstr>4- اجرای برنامه پیش بینی شده: در این مرحله عملیات پیش بینی شده تحقق می یابد. 5- نظارت و ارزش یابی: به منظور یافتن مشکلات فرآیندهای اجرایی و اصلاح آن ها، در حین اجرا، فعالیت ها کنترل و نظارت شده و نتایج حاصل از فعالیت ها بررسی شود.ارزشیابی جریانی پویا و مداوم تا پایان برنامه است.باید از خود بپرسیم آیا عملیات مطابق برنامه پیش می رود؟ </vt:lpstr>
      <vt:lpstr>آیا فعالیت ها به طور مناسب انجام می گیرند؟ آیا به نتاایج انتظار دست یافته ایم و ... تا به موقع نسبت به رفع مشکلات اجرایی اقدام گردد. بدین ترتیب برنامه عملیاتی به منظور حل یک مشکل تهیه و اجرا می شود. در شرایطی که راه حل ها جدید باشند، ابتدا برنامه اجرایی در مقیاس کوچک به صورت طرح راهنما اجرا می شود تا مشکلات آن بررسی و رفع گردد و سپس طرح اصلی در مقیاس واقعی پیاده می شود.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Farzad Adeli</dc:creator>
  <cp:lastModifiedBy>Farzad Adeli</cp:lastModifiedBy>
  <cp:revision>23</cp:revision>
  <dcterms:created xsi:type="dcterms:W3CDTF">2016-05-01T14:43:21Z</dcterms:created>
  <dcterms:modified xsi:type="dcterms:W3CDTF">2016-05-10T19:14:31Z</dcterms:modified>
</cp:coreProperties>
</file>